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Instrument Sans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118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324863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180267" y="860941"/>
            <a:ext cx="12269867" cy="4000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0"/>
              </a:lnSpc>
              <a:buNone/>
            </a:pPr>
            <a:r>
              <a:rPr lang="en-US" sz="8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Income Classification: Machine Learning Analysis</a:t>
            </a:r>
            <a:endParaRPr lang="en-US" sz="8400" dirty="0"/>
          </a:p>
        </p:txBody>
      </p:sp>
      <p:sp>
        <p:nvSpPr>
          <p:cNvPr id="6" name="Text 3"/>
          <p:cNvSpPr/>
          <p:nvPr/>
        </p:nvSpPr>
        <p:spPr>
          <a:xfrm>
            <a:off x="1180267" y="5181838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Predicting income based on demographic data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180267" y="5763220"/>
            <a:ext cx="12269867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180267" y="7027307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Presented by: Vansh Kumar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59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7620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59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610678" y="1215271"/>
            <a:ext cx="11408926" cy="604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en-US" sz="3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Comparison &amp; Strategic Recommendations</a:t>
            </a:r>
            <a:endParaRPr lang="en-US" sz="3800" dirty="0"/>
          </a:p>
        </p:txBody>
      </p:sp>
      <p:sp>
        <p:nvSpPr>
          <p:cNvPr id="6" name="Shape 3"/>
          <p:cNvSpPr/>
          <p:nvPr/>
        </p:nvSpPr>
        <p:spPr>
          <a:xfrm>
            <a:off x="1110734" y="2110026"/>
            <a:ext cx="4007287" cy="4904184"/>
          </a:xfrm>
          <a:prstGeom prst="roundRect">
            <a:avLst>
              <a:gd name="adj" fmla="val 4346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133594" y="2132886"/>
            <a:ext cx="3961567" cy="580430"/>
          </a:xfrm>
          <a:prstGeom prst="roundRect">
            <a:avLst>
              <a:gd name="adj" fmla="val 25277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327071" y="2906792"/>
            <a:ext cx="2418636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Winner: KNN (K=16)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27071" y="3325058"/>
            <a:ext cx="3574613" cy="928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 the best performing model, though only by a narrow margin (0.14% higher than Logistic Regression).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5311497" y="2110026"/>
            <a:ext cx="4007287" cy="4904184"/>
          </a:xfrm>
          <a:prstGeom prst="roundRect">
            <a:avLst>
              <a:gd name="adj" fmla="val 4346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334357" y="2132886"/>
            <a:ext cx="3961567" cy="580430"/>
          </a:xfrm>
          <a:prstGeom prst="roundRect">
            <a:avLst>
              <a:gd name="adj" fmla="val 25277"/>
            </a:avLst>
          </a:prstGeom>
          <a:solidFill>
            <a:srgbClr val="CEE6FD"/>
          </a:solidFill>
          <a:ln/>
        </p:spPr>
      </p:sp>
      <p:sp>
        <p:nvSpPr>
          <p:cNvPr id="12" name="Text 9"/>
          <p:cNvSpPr/>
          <p:nvPr/>
        </p:nvSpPr>
        <p:spPr>
          <a:xfrm>
            <a:off x="5527834" y="2906792"/>
            <a:ext cx="2418636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5527834" y="3325058"/>
            <a:ext cx="3574613" cy="1857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Demographic data is a strong predictor of income. The fact that both models performed similarly (~84%) suggests the data has a strong linear component, but KNN captured slightly more nuance in the local data structure.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9512260" y="2110026"/>
            <a:ext cx="4007287" cy="4904184"/>
          </a:xfrm>
          <a:prstGeom prst="roundRect">
            <a:avLst>
              <a:gd name="adj" fmla="val 4346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9535120" y="2132886"/>
            <a:ext cx="3961567" cy="580430"/>
          </a:xfrm>
          <a:prstGeom prst="roundRect">
            <a:avLst>
              <a:gd name="adj" fmla="val 25277"/>
            </a:avLst>
          </a:prstGeom>
          <a:solidFill>
            <a:srgbClr val="CEE6FD"/>
          </a:solidFill>
          <a:ln/>
        </p:spPr>
      </p:sp>
      <p:sp>
        <p:nvSpPr>
          <p:cNvPr id="16" name="Text 13"/>
          <p:cNvSpPr/>
          <p:nvPr/>
        </p:nvSpPr>
        <p:spPr>
          <a:xfrm>
            <a:off x="9728597" y="2906792"/>
            <a:ext cx="2418636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Recommendations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9728597" y="3325058"/>
            <a:ext cx="3574613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Deployment:</a:t>
            </a: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Use the KNN model for the highest accuracy in predicting customer income segments.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9728597" y="4630936"/>
            <a:ext cx="3574613" cy="2166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Future Improvement:</a:t>
            </a: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Since accuracy is plateauing around 84%, future iterations should explore Random Forest or Gradient Boosting (XGBoost) to capture more complex non-linear relationships and reduce feature dimensionality.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647843" y="1472089"/>
            <a:ext cx="5334595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Problem Statement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4095988" y="2224207"/>
            <a:ext cx="6438424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33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Income Classification Challenge</a:t>
            </a:r>
            <a:endParaRPr lang="en-US" sz="3350" dirty="0"/>
          </a:p>
        </p:txBody>
      </p:sp>
      <p:sp>
        <p:nvSpPr>
          <p:cNvPr id="7" name="Shape 4"/>
          <p:cNvSpPr/>
          <p:nvPr/>
        </p:nvSpPr>
        <p:spPr>
          <a:xfrm>
            <a:off x="1180267" y="3077647"/>
            <a:ext cx="3947636" cy="3679865"/>
          </a:xfrm>
          <a:prstGeom prst="roundRect">
            <a:avLst>
              <a:gd name="adj" fmla="val 3976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1149787" y="3077647"/>
            <a:ext cx="121920" cy="3679865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9" name="Text 6"/>
          <p:cNvSpPr/>
          <p:nvPr/>
        </p:nvSpPr>
        <p:spPr>
          <a:xfrm>
            <a:off x="1515547" y="3321487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Challenge: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515547" y="3782854"/>
            <a:ext cx="3368516" cy="2730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Determining an individual's income potential based solely on demographic data (like age, education, and occupation) is complex but vital for industries like banking (loan approval) and marketing (customer segmentation).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5341263" y="3077647"/>
            <a:ext cx="3947755" cy="3679865"/>
          </a:xfrm>
          <a:prstGeom prst="roundRect">
            <a:avLst>
              <a:gd name="adj" fmla="val 3976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310783" y="3077647"/>
            <a:ext cx="121920" cy="3679865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13" name="Text 10"/>
          <p:cNvSpPr/>
          <p:nvPr/>
        </p:nvSpPr>
        <p:spPr>
          <a:xfrm>
            <a:off x="5676543" y="3321487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Objective: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5676543" y="3782854"/>
            <a:ext cx="3368635" cy="2048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 build and compare machine learning models that can accurately classify whether an individual earns more than 50,000 or less than/equal to 50,000 annually.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9502378" y="3077647"/>
            <a:ext cx="3947755" cy="3679865"/>
          </a:xfrm>
          <a:prstGeom prst="roundRect">
            <a:avLst>
              <a:gd name="adj" fmla="val 3976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9471898" y="3077647"/>
            <a:ext cx="121920" cy="3679865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17" name="Text 14"/>
          <p:cNvSpPr/>
          <p:nvPr/>
        </p:nvSpPr>
        <p:spPr>
          <a:xfrm>
            <a:off x="9837658" y="3321487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Goal: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9837658" y="3782854"/>
            <a:ext cx="3368635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Achieve high classification accuracy while minimizing misclassified samples.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903214" y="1540073"/>
            <a:ext cx="1082385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Dataset Overview: Data Source: income.csv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1180267" y="2526983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180267" y="2859167"/>
            <a:ext cx="3947636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8" name="Text 5"/>
          <p:cNvSpPr/>
          <p:nvPr/>
        </p:nvSpPr>
        <p:spPr>
          <a:xfrm>
            <a:off x="1180267" y="3026807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Ingestion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180267" y="3488174"/>
            <a:ext cx="3947636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Source: income.csv (Census-like demographic data). Initial Size: 31,978 records.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5341263" y="2526983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5341263" y="2859167"/>
            <a:ext cx="3947755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2" name="Text 9"/>
          <p:cNvSpPr/>
          <p:nvPr/>
        </p:nvSpPr>
        <p:spPr>
          <a:xfrm>
            <a:off x="5341263" y="3026807"/>
            <a:ext cx="3451146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Missing Value Identification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5341263" y="3488174"/>
            <a:ext cx="3947755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Identified missing values encoded as "?" in JobType (1809 missing) and occupation (1816 missing).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9502378" y="2526983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9502378" y="2859167"/>
            <a:ext cx="3947755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6" name="Text 13"/>
          <p:cNvSpPr/>
          <p:nvPr/>
        </p:nvSpPr>
        <p:spPr>
          <a:xfrm>
            <a:off x="9502378" y="3026807"/>
            <a:ext cx="283059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 Process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9502378" y="3488174"/>
            <a:ext cx="3947755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Removed rows with identified missing data to ensure data quality.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1180267" y="4885611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1180267" y="5217795"/>
            <a:ext cx="6028253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20" name="Text 17"/>
          <p:cNvSpPr/>
          <p:nvPr/>
        </p:nvSpPr>
        <p:spPr>
          <a:xfrm>
            <a:off x="1180267" y="5385435"/>
            <a:ext cx="287274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Final Dataset Statistics</a:t>
            </a:r>
            <a:endParaRPr lang="en-US" sz="2100" dirty="0"/>
          </a:p>
        </p:txBody>
      </p:sp>
      <p:sp>
        <p:nvSpPr>
          <p:cNvPr id="21" name="Text 18"/>
          <p:cNvSpPr/>
          <p:nvPr/>
        </p:nvSpPr>
        <p:spPr>
          <a:xfrm>
            <a:off x="1180267" y="5846802"/>
            <a:ext cx="602825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Final Cleaned Size: 30,162 records, ready for model training.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7421880" y="4885611"/>
            <a:ext cx="213360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3" name="Shape 20"/>
          <p:cNvSpPr/>
          <p:nvPr/>
        </p:nvSpPr>
        <p:spPr>
          <a:xfrm>
            <a:off x="7421880" y="5217795"/>
            <a:ext cx="6028253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24" name="Text 21"/>
          <p:cNvSpPr/>
          <p:nvPr/>
        </p:nvSpPr>
        <p:spPr>
          <a:xfrm>
            <a:off x="7421880" y="5385435"/>
            <a:ext cx="388274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Target Variable Transformation</a:t>
            </a:r>
            <a:endParaRPr lang="en-US" sz="2100" dirty="0"/>
          </a:p>
        </p:txBody>
      </p:sp>
      <p:sp>
        <p:nvSpPr>
          <p:cNvPr id="25" name="Text 22"/>
          <p:cNvSpPr/>
          <p:nvPr/>
        </p:nvSpPr>
        <p:spPr>
          <a:xfrm>
            <a:off x="7421880" y="5846802"/>
            <a:ext cx="6028253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Target Variable (SalStat) converted from text strings to binary values: 0: Income ≤ 50,000, 1: Income &gt; 50,000.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359587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2379821" y="1185863"/>
            <a:ext cx="9870638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Exploratory Data Analysis: Key Findings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1180267" y="2172772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deep dive into the dataset revealed crucial insights into the factors influencing income classification.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201579" y="3104674"/>
            <a:ext cx="3947636" cy="3969425"/>
          </a:xfrm>
          <a:prstGeom prst="roundRect">
            <a:avLst>
              <a:gd name="adj" fmla="val 3706"/>
            </a:avLst>
          </a:prstGeom>
          <a:solidFill>
            <a:srgbClr val="FFFFFF"/>
          </a:solidFill>
          <a:ln/>
        </p:spPr>
      </p:sp>
      <p:sp>
        <p:nvSpPr>
          <p:cNvPr id="8" name="Shape 5"/>
          <p:cNvSpPr/>
          <p:nvPr/>
        </p:nvSpPr>
        <p:spPr>
          <a:xfrm>
            <a:off x="1180267" y="3043714"/>
            <a:ext cx="3947636" cy="12192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9" name="Shape 6"/>
          <p:cNvSpPr/>
          <p:nvPr/>
        </p:nvSpPr>
        <p:spPr>
          <a:xfrm>
            <a:off x="2834045" y="2754154"/>
            <a:ext cx="640080" cy="640080"/>
          </a:xfrm>
          <a:prstGeom prst="roundRect">
            <a:avLst>
              <a:gd name="adj" fmla="val 142857"/>
            </a:avLst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3026093" y="2914174"/>
            <a:ext cx="25598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424107" y="3607594"/>
            <a:ext cx="336613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 vs. Income Correlation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424107" y="4068961"/>
            <a:ext cx="3459956" cy="2048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boxplots indicated that older individuals generally have a higher probability of falling into the high-income bracket compared to younger entries. (Visualized with age distribution by salary status.)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5341263" y="3074194"/>
            <a:ext cx="3947755" cy="3969425"/>
          </a:xfrm>
          <a:prstGeom prst="roundRect">
            <a:avLst>
              <a:gd name="adj" fmla="val 3706"/>
            </a:avLst>
          </a:prstGeom>
          <a:solidFill>
            <a:srgbClr val="FFFFFF"/>
          </a:solidFill>
          <a:ln/>
        </p:spPr>
      </p:sp>
      <p:sp>
        <p:nvSpPr>
          <p:cNvPr id="14" name="Shape 11"/>
          <p:cNvSpPr/>
          <p:nvPr/>
        </p:nvSpPr>
        <p:spPr>
          <a:xfrm>
            <a:off x="5341263" y="3043714"/>
            <a:ext cx="3947755" cy="12192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15" name="Shape 12"/>
          <p:cNvSpPr/>
          <p:nvPr/>
        </p:nvSpPr>
        <p:spPr>
          <a:xfrm>
            <a:off x="6995041" y="2754154"/>
            <a:ext cx="640080" cy="640080"/>
          </a:xfrm>
          <a:prstGeom prst="roundRect">
            <a:avLst>
              <a:gd name="adj" fmla="val 142857"/>
            </a:avLst>
          </a:prstGeom>
          <a:solidFill>
            <a:srgbClr val="84C1FA"/>
          </a:solidFill>
          <a:ln/>
        </p:spPr>
      </p:sp>
      <p:sp>
        <p:nvSpPr>
          <p:cNvPr id="16" name="Text 13"/>
          <p:cNvSpPr/>
          <p:nvPr/>
        </p:nvSpPr>
        <p:spPr>
          <a:xfrm>
            <a:off x="7187089" y="2914174"/>
            <a:ext cx="25598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5585103" y="3607594"/>
            <a:ext cx="322576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Education Level &amp; Income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5585103" y="4068961"/>
            <a:ext cx="3460075" cy="2389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There is a strong relationship between higher education levels and earning &gt;50k. This trend was clearly evident when analyzing education level against income. (Visualized with education level vs income charts.)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9502378" y="3074194"/>
            <a:ext cx="3947755" cy="3969425"/>
          </a:xfrm>
          <a:prstGeom prst="roundRect">
            <a:avLst>
              <a:gd name="adj" fmla="val 3706"/>
            </a:avLst>
          </a:prstGeom>
          <a:solidFill>
            <a:srgbClr val="FFFFFF"/>
          </a:solidFill>
          <a:ln/>
        </p:spPr>
      </p:sp>
      <p:sp>
        <p:nvSpPr>
          <p:cNvPr id="20" name="Shape 17"/>
          <p:cNvSpPr/>
          <p:nvPr/>
        </p:nvSpPr>
        <p:spPr>
          <a:xfrm>
            <a:off x="9502378" y="3043714"/>
            <a:ext cx="3947755" cy="12192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21" name="Shape 18"/>
          <p:cNvSpPr/>
          <p:nvPr/>
        </p:nvSpPr>
        <p:spPr>
          <a:xfrm>
            <a:off x="11156156" y="2754154"/>
            <a:ext cx="640080" cy="640080"/>
          </a:xfrm>
          <a:prstGeom prst="roundRect">
            <a:avLst>
              <a:gd name="adj" fmla="val 142857"/>
            </a:avLst>
          </a:prstGeom>
          <a:solidFill>
            <a:srgbClr val="84C1FA"/>
          </a:solidFill>
          <a:ln/>
        </p:spPr>
      </p:sp>
      <p:sp>
        <p:nvSpPr>
          <p:cNvPr id="22" name="Text 19"/>
          <p:cNvSpPr/>
          <p:nvPr/>
        </p:nvSpPr>
        <p:spPr>
          <a:xfrm>
            <a:off x="11348204" y="2914174"/>
            <a:ext cx="25598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000" dirty="0"/>
          </a:p>
        </p:txBody>
      </p:sp>
      <p:sp>
        <p:nvSpPr>
          <p:cNvPr id="23" name="Text 20"/>
          <p:cNvSpPr/>
          <p:nvPr/>
        </p:nvSpPr>
        <p:spPr>
          <a:xfrm>
            <a:off x="9746218" y="3607594"/>
            <a:ext cx="336232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Structure &amp; Encoding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9746218" y="4068961"/>
            <a:ext cx="3460075" cy="2730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dataset contains a mix of numerical (Age) and categorical (JobType, EdType) features. Categorical features required One-Hot Encoding (creating dummy variables) to be usable by the algorithms. (A correlation matrix would show these relationships.)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3828336" y="1721287"/>
            <a:ext cx="6973729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Building &amp; Evaluation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3603546" y="2473404"/>
            <a:ext cx="7423309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33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Comparing Classification Algorithms</a:t>
            </a:r>
            <a:endParaRPr lang="en-US" sz="3350" dirty="0"/>
          </a:p>
        </p:txBody>
      </p:sp>
      <p:sp>
        <p:nvSpPr>
          <p:cNvPr id="7" name="Text 4"/>
          <p:cNvSpPr/>
          <p:nvPr/>
        </p:nvSpPr>
        <p:spPr>
          <a:xfrm>
            <a:off x="1180267" y="3540204"/>
            <a:ext cx="3510915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1: Logistic Regression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180267" y="4086939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Type: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Linear Classifier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180267" y="4502944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Performance: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84.22% Accuracy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180267" y="4918948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Misclassified: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1,428 people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180267" y="5452229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Implemented and compared on a 70% Train / 30% Test split.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583091" y="3540204"/>
            <a:ext cx="46037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2: K-Nearest Neighbors (KNN)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583091" y="4086939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Type: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Instance-based learning (Non-linear)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583091" y="4502944"/>
            <a:ext cx="5874663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Optimization: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Iterated through K values from 1 to 20 to find the optimal number of neighbors.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583091" y="5260300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Best Result: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K=16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583091" y="5676305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Performance: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84.36% Accuracy</a:t>
            </a:r>
            <a:endParaRPr lang="en-US" sz="1650" dirty="0"/>
          </a:p>
        </p:txBody>
      </p:sp>
      <p:sp>
        <p:nvSpPr>
          <p:cNvPr id="17" name="Text 14"/>
          <p:cNvSpPr/>
          <p:nvPr/>
        </p:nvSpPr>
        <p:spPr>
          <a:xfrm>
            <a:off x="7583091" y="6092309"/>
            <a:ext cx="587466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Misclassified: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1,415 people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850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3969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3390067" y="881182"/>
            <a:ext cx="7850148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 vs. Income: A Clear Pattern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1180267" y="1868091"/>
            <a:ext cx="1226986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analysis highlights the profound impact of age on income levels.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0277" y="2456140"/>
            <a:ext cx="320040" cy="3200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73687" y="2449473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Insight: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1873687" y="2910840"/>
            <a:ext cx="3218736" cy="4437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boxplot reveals a striking difference in age distribution between the two income groups. Individuals earning ≤50k (blue box, left) have a median age around 35-40 years, with most values clustered between 20-60 years. In contrast, individuals earning &gt;50k (orange box, right) have a median age around 45-50 years, with a higher concentration of older workers.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9132" y="2456140"/>
            <a:ext cx="320040" cy="32004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052542" y="2449473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Finding: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6052542" y="2910840"/>
            <a:ext cx="3218736" cy="2389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 is a strong predictor of income. Older individuals have significantly higher probability of earning above 50k. This suggests that experience and career progression are critical factors in income determination.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17988" y="2456140"/>
            <a:ext cx="320040" cy="3200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231398" y="2449473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Implication: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10231398" y="2910840"/>
            <a:ext cx="3218736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 loan approval systems, age can be a reliable demographic indicator for income potential.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11639550"/>
          </a:xfrm>
          <a:prstGeom prst="roundRect">
            <a:avLst>
              <a:gd name="adj" fmla="val 1320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4191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1163955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9331" y="202898"/>
            <a:ext cx="13763387" cy="11639550"/>
          </a:xfrm>
          <a:prstGeom prst="roundRect">
            <a:avLst>
              <a:gd name="adj" fmla="val 1320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701421" y="537210"/>
            <a:ext cx="522743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Education: The Gateway to Higher Income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806887" y="1030605"/>
            <a:ext cx="13016627" cy="170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analysis clearly demonstrates how education level directly correlates with higher income potential.</a:t>
            </a:r>
            <a:endParaRPr lang="en-US" sz="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07" y="1127642"/>
            <a:ext cx="13016627" cy="6969085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6408896" y="8290322"/>
            <a:ext cx="106680" cy="106680"/>
          </a:xfrm>
          <a:prstGeom prst="roundRect">
            <a:avLst>
              <a:gd name="adj" fmla="val 17143"/>
            </a:avLst>
          </a:prstGeom>
          <a:solidFill>
            <a:srgbClr val="03274A"/>
          </a:solidFill>
          <a:ln/>
        </p:spPr>
      </p:sp>
      <p:sp>
        <p:nvSpPr>
          <p:cNvPr id="9" name="Text 5"/>
          <p:cNvSpPr/>
          <p:nvPr/>
        </p:nvSpPr>
        <p:spPr>
          <a:xfrm>
            <a:off x="6576536" y="8290322"/>
            <a:ext cx="662464" cy="106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Income ≤50K</a:t>
            </a:r>
            <a:endParaRPr lang="en-US" sz="800" dirty="0"/>
          </a:p>
        </p:txBody>
      </p:sp>
      <p:sp>
        <p:nvSpPr>
          <p:cNvPr id="10" name="Shape 6"/>
          <p:cNvSpPr/>
          <p:nvPr/>
        </p:nvSpPr>
        <p:spPr>
          <a:xfrm>
            <a:off x="7391400" y="8290322"/>
            <a:ext cx="106680" cy="106680"/>
          </a:xfrm>
          <a:prstGeom prst="roundRect">
            <a:avLst>
              <a:gd name="adj" fmla="val 17143"/>
            </a:avLst>
          </a:prstGeom>
          <a:solidFill>
            <a:srgbClr val="075DAE"/>
          </a:solidFill>
          <a:ln/>
        </p:spPr>
      </p:sp>
      <p:sp>
        <p:nvSpPr>
          <p:cNvPr id="11" name="Text 7"/>
          <p:cNvSpPr/>
          <p:nvPr/>
        </p:nvSpPr>
        <p:spPr>
          <a:xfrm>
            <a:off x="7559040" y="8290322"/>
            <a:ext cx="658892" cy="106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Income &gt;50K</a:t>
            </a:r>
            <a:endParaRPr lang="en-US" sz="800" dirty="0"/>
          </a:p>
        </p:txBody>
      </p:sp>
      <p:sp>
        <p:nvSpPr>
          <p:cNvPr id="12" name="Shape 8"/>
          <p:cNvSpPr/>
          <p:nvPr/>
        </p:nvSpPr>
        <p:spPr>
          <a:xfrm>
            <a:off x="806887" y="8890516"/>
            <a:ext cx="4267676" cy="1642943"/>
          </a:xfrm>
          <a:prstGeom prst="roundRect">
            <a:avLst>
              <a:gd name="adj" fmla="val 4452"/>
            </a:avLst>
          </a:prstGeom>
          <a:solidFill>
            <a:srgbClr val="FFFFFF"/>
          </a:solidFill>
          <a:ln/>
        </p:spPr>
      </p:sp>
      <p:sp>
        <p:nvSpPr>
          <p:cNvPr id="13" name="Shape 9"/>
          <p:cNvSpPr/>
          <p:nvPr/>
        </p:nvSpPr>
        <p:spPr>
          <a:xfrm>
            <a:off x="806887" y="8875276"/>
            <a:ext cx="4267676" cy="6096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14" name="Shape 10"/>
          <p:cNvSpPr/>
          <p:nvPr/>
        </p:nvSpPr>
        <p:spPr>
          <a:xfrm>
            <a:off x="2780705" y="8730496"/>
            <a:ext cx="320040" cy="320040"/>
          </a:xfrm>
          <a:prstGeom prst="roundRect">
            <a:avLst>
              <a:gd name="adj" fmla="val 285714"/>
            </a:avLst>
          </a:prstGeom>
          <a:solidFill>
            <a:srgbClr val="84C1FA"/>
          </a:solidFill>
          <a:ln/>
        </p:spPr>
      </p:sp>
      <p:sp>
        <p:nvSpPr>
          <p:cNvPr id="15" name="Text 11"/>
          <p:cNvSpPr/>
          <p:nvPr/>
        </p:nvSpPr>
        <p:spPr>
          <a:xfrm>
            <a:off x="2876669" y="8810506"/>
            <a:ext cx="127992" cy="160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000" dirty="0"/>
          </a:p>
        </p:txBody>
      </p:sp>
      <p:sp>
        <p:nvSpPr>
          <p:cNvPr id="16" name="Text 12"/>
          <p:cNvSpPr/>
          <p:nvPr/>
        </p:nvSpPr>
        <p:spPr>
          <a:xfrm>
            <a:off x="928807" y="9157216"/>
            <a:ext cx="1333619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Insight: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928807" y="9387840"/>
            <a:ext cx="4023836" cy="511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horizontal bar chart demonstrates a clear positive correlation between education level and income. Higher education levels show significantly longer bars extending into the &gt;50k income category.</a:t>
            </a:r>
            <a:endParaRPr lang="en-US" sz="800" dirty="0"/>
          </a:p>
        </p:txBody>
      </p:sp>
      <p:sp>
        <p:nvSpPr>
          <p:cNvPr id="18" name="Shape 14"/>
          <p:cNvSpPr/>
          <p:nvPr/>
        </p:nvSpPr>
        <p:spPr>
          <a:xfrm>
            <a:off x="5181243" y="8890516"/>
            <a:ext cx="4267795" cy="1642943"/>
          </a:xfrm>
          <a:prstGeom prst="roundRect">
            <a:avLst>
              <a:gd name="adj" fmla="val 4452"/>
            </a:avLst>
          </a:prstGeom>
          <a:solidFill>
            <a:srgbClr val="FFFFFF"/>
          </a:solidFill>
          <a:ln/>
        </p:spPr>
      </p:sp>
      <p:sp>
        <p:nvSpPr>
          <p:cNvPr id="19" name="Shape 15"/>
          <p:cNvSpPr/>
          <p:nvPr/>
        </p:nvSpPr>
        <p:spPr>
          <a:xfrm>
            <a:off x="5181243" y="8875276"/>
            <a:ext cx="4267795" cy="6096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20" name="Shape 16"/>
          <p:cNvSpPr/>
          <p:nvPr/>
        </p:nvSpPr>
        <p:spPr>
          <a:xfrm>
            <a:off x="7155061" y="8730496"/>
            <a:ext cx="320040" cy="320040"/>
          </a:xfrm>
          <a:prstGeom prst="roundRect">
            <a:avLst>
              <a:gd name="adj" fmla="val 285714"/>
            </a:avLst>
          </a:prstGeom>
          <a:solidFill>
            <a:srgbClr val="84C1FA"/>
          </a:solidFill>
          <a:ln/>
        </p:spPr>
      </p:sp>
      <p:sp>
        <p:nvSpPr>
          <p:cNvPr id="21" name="Text 17"/>
          <p:cNvSpPr/>
          <p:nvPr/>
        </p:nvSpPr>
        <p:spPr>
          <a:xfrm>
            <a:off x="7251025" y="8810506"/>
            <a:ext cx="127992" cy="160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000" dirty="0"/>
          </a:p>
        </p:txBody>
      </p:sp>
      <p:sp>
        <p:nvSpPr>
          <p:cNvPr id="22" name="Text 18"/>
          <p:cNvSpPr/>
          <p:nvPr/>
        </p:nvSpPr>
        <p:spPr>
          <a:xfrm>
            <a:off x="5303163" y="9157216"/>
            <a:ext cx="1333619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Notable Findings: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5303163" y="9387840"/>
            <a:ext cx="4023955" cy="1023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"HS-grad" (High School Graduate) and "Some-college" show moderate income distribution, with a notable portion earning &gt;50k. "Bachelors" and "Masters" degrees show the strongest correlation with &gt;50k income, with the vast majority of individuals in these categories earning above the threshold. "Prof-school" (Professional School) and "Doctorate" represent the highest earners, with nearly all individuals in these categories earning &gt;50k.</a:t>
            </a:r>
            <a:endParaRPr lang="en-US" sz="800" dirty="0"/>
          </a:p>
        </p:txBody>
      </p:sp>
      <p:sp>
        <p:nvSpPr>
          <p:cNvPr id="24" name="Shape 20"/>
          <p:cNvSpPr/>
          <p:nvPr/>
        </p:nvSpPr>
        <p:spPr>
          <a:xfrm>
            <a:off x="9555718" y="8890516"/>
            <a:ext cx="4267676" cy="1642943"/>
          </a:xfrm>
          <a:prstGeom prst="roundRect">
            <a:avLst>
              <a:gd name="adj" fmla="val 4452"/>
            </a:avLst>
          </a:prstGeom>
          <a:solidFill>
            <a:srgbClr val="FFFFFF"/>
          </a:solidFill>
          <a:ln/>
        </p:spPr>
      </p:sp>
      <p:sp>
        <p:nvSpPr>
          <p:cNvPr id="25" name="Shape 21"/>
          <p:cNvSpPr/>
          <p:nvPr/>
        </p:nvSpPr>
        <p:spPr>
          <a:xfrm>
            <a:off x="9555718" y="8875276"/>
            <a:ext cx="4267676" cy="6096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26" name="Shape 22"/>
          <p:cNvSpPr/>
          <p:nvPr/>
        </p:nvSpPr>
        <p:spPr>
          <a:xfrm>
            <a:off x="11529536" y="8730496"/>
            <a:ext cx="320040" cy="320040"/>
          </a:xfrm>
          <a:prstGeom prst="roundRect">
            <a:avLst>
              <a:gd name="adj" fmla="val 285714"/>
            </a:avLst>
          </a:prstGeom>
          <a:solidFill>
            <a:srgbClr val="84C1FA"/>
          </a:solidFill>
          <a:ln/>
        </p:spPr>
      </p:sp>
      <p:sp>
        <p:nvSpPr>
          <p:cNvPr id="27" name="Text 23"/>
          <p:cNvSpPr/>
          <p:nvPr/>
        </p:nvSpPr>
        <p:spPr>
          <a:xfrm>
            <a:off x="11625501" y="8810506"/>
            <a:ext cx="127992" cy="160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000" dirty="0"/>
          </a:p>
        </p:txBody>
      </p:sp>
      <p:sp>
        <p:nvSpPr>
          <p:cNvPr id="28" name="Text 24"/>
          <p:cNvSpPr/>
          <p:nvPr/>
        </p:nvSpPr>
        <p:spPr>
          <a:xfrm>
            <a:off x="9677638" y="9157216"/>
            <a:ext cx="1333619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Insight:</a:t>
            </a:r>
            <a:endParaRPr lang="en-US" sz="1050" dirty="0"/>
          </a:p>
        </p:txBody>
      </p:sp>
      <p:sp>
        <p:nvSpPr>
          <p:cNvPr id="29" name="Text 25"/>
          <p:cNvSpPr/>
          <p:nvPr/>
        </p:nvSpPr>
        <p:spPr>
          <a:xfrm>
            <a:off x="9677638" y="9387840"/>
            <a:ext cx="4023836" cy="341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Education is one of the most powerful predictors of income. Each additional level of education significantly increases the probability of earning above 50k.</a:t>
            </a:r>
            <a:endParaRPr lang="en-US" sz="800" dirty="0"/>
          </a:p>
        </p:txBody>
      </p:sp>
      <p:sp>
        <p:nvSpPr>
          <p:cNvPr id="30" name="Shape 26"/>
          <p:cNvSpPr/>
          <p:nvPr/>
        </p:nvSpPr>
        <p:spPr>
          <a:xfrm>
            <a:off x="806887" y="10800159"/>
            <a:ext cx="13016508" cy="789861"/>
          </a:xfrm>
          <a:prstGeom prst="roundRect">
            <a:avLst>
              <a:gd name="adj" fmla="val 9261"/>
            </a:avLst>
          </a:prstGeom>
          <a:solidFill>
            <a:srgbClr val="FFFFFF"/>
          </a:solidFill>
          <a:ln/>
        </p:spPr>
      </p:sp>
      <p:sp>
        <p:nvSpPr>
          <p:cNvPr id="31" name="Shape 27"/>
          <p:cNvSpPr/>
          <p:nvPr/>
        </p:nvSpPr>
        <p:spPr>
          <a:xfrm>
            <a:off x="806887" y="10784919"/>
            <a:ext cx="13016508" cy="60960"/>
          </a:xfrm>
          <a:prstGeom prst="roundRect">
            <a:avLst>
              <a:gd name="adj" fmla="val 157520"/>
            </a:avLst>
          </a:prstGeom>
          <a:solidFill>
            <a:srgbClr val="84C1FA"/>
          </a:solidFill>
          <a:ln/>
        </p:spPr>
      </p:sp>
      <p:sp>
        <p:nvSpPr>
          <p:cNvPr id="32" name="Shape 28"/>
          <p:cNvSpPr/>
          <p:nvPr/>
        </p:nvSpPr>
        <p:spPr>
          <a:xfrm>
            <a:off x="7155061" y="10640139"/>
            <a:ext cx="320040" cy="320040"/>
          </a:xfrm>
          <a:prstGeom prst="roundRect">
            <a:avLst>
              <a:gd name="adj" fmla="val 285714"/>
            </a:avLst>
          </a:prstGeom>
          <a:solidFill>
            <a:srgbClr val="84C1FA"/>
          </a:solidFill>
          <a:ln/>
        </p:spPr>
      </p:sp>
      <p:sp>
        <p:nvSpPr>
          <p:cNvPr id="33" name="Text 29"/>
          <p:cNvSpPr/>
          <p:nvPr/>
        </p:nvSpPr>
        <p:spPr>
          <a:xfrm>
            <a:off x="7251025" y="10720149"/>
            <a:ext cx="127992" cy="160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1000" dirty="0"/>
          </a:p>
        </p:txBody>
      </p:sp>
      <p:sp>
        <p:nvSpPr>
          <p:cNvPr id="34" name="Text 30"/>
          <p:cNvSpPr/>
          <p:nvPr/>
        </p:nvSpPr>
        <p:spPr>
          <a:xfrm>
            <a:off x="928807" y="11066859"/>
            <a:ext cx="1333619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Implication:</a:t>
            </a:r>
            <a:endParaRPr lang="en-US" sz="1050" dirty="0"/>
          </a:p>
        </p:txBody>
      </p:sp>
      <p:sp>
        <p:nvSpPr>
          <p:cNvPr id="35" name="Text 31"/>
          <p:cNvSpPr/>
          <p:nvPr/>
        </p:nvSpPr>
        <p:spPr>
          <a:xfrm>
            <a:off x="928807" y="11297483"/>
            <a:ext cx="12772668" cy="170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Educational background should be a primary feature in income prediction models.</a:t>
            </a:r>
            <a:endParaRPr lang="en-US"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2833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5969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2833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2156817" y="1029772"/>
            <a:ext cx="10316647" cy="475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Relationships: Understanding Data Dependencies</a:t>
            </a:r>
            <a:endParaRPr lang="en-US" sz="2950" dirty="0"/>
          </a:p>
        </p:txBody>
      </p:sp>
      <p:sp>
        <p:nvSpPr>
          <p:cNvPr id="6" name="Text 3"/>
          <p:cNvSpPr/>
          <p:nvPr/>
        </p:nvSpPr>
        <p:spPr>
          <a:xfrm>
            <a:off x="966430" y="1734026"/>
            <a:ext cx="12697539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correlation matrix analysis provides critical insights into how different features within the dataset interact and influence income.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966430" y="2148840"/>
            <a:ext cx="4130993" cy="3747135"/>
          </a:xfrm>
          <a:prstGeom prst="roundRect">
            <a:avLst>
              <a:gd name="adj" fmla="val 1952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951190" y="2148840"/>
            <a:ext cx="60960" cy="3747135"/>
          </a:xfrm>
          <a:prstGeom prst="roundRect">
            <a:avLst>
              <a:gd name="adj" fmla="val 224838"/>
            </a:avLst>
          </a:prstGeom>
          <a:solidFill>
            <a:srgbClr val="84C1FA"/>
          </a:solidFill>
          <a:ln/>
        </p:spPr>
      </p:sp>
      <p:sp>
        <p:nvSpPr>
          <p:cNvPr id="9" name="Text 6"/>
          <p:cNvSpPr/>
          <p:nvPr/>
        </p:nvSpPr>
        <p:spPr>
          <a:xfrm>
            <a:off x="1179671" y="2316361"/>
            <a:ext cx="1903571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Insight: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1179671" y="2645569"/>
            <a:ext cx="3750231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correlation heatmap reveals the strength of relationships between different features in the dataset. Darker red colors indicate stronger positive correlations, while lighter blue indicates weaker or negative correlations.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5249704" y="2148840"/>
            <a:ext cx="4130993" cy="3747135"/>
          </a:xfrm>
          <a:prstGeom prst="roundRect">
            <a:avLst>
              <a:gd name="adj" fmla="val 1952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234464" y="2148840"/>
            <a:ext cx="60960" cy="3747135"/>
          </a:xfrm>
          <a:prstGeom prst="roundRect">
            <a:avLst>
              <a:gd name="adj" fmla="val 224838"/>
            </a:avLst>
          </a:prstGeom>
          <a:solidFill>
            <a:srgbClr val="84C1FA"/>
          </a:solidFill>
          <a:ln/>
        </p:spPr>
      </p:sp>
      <p:sp>
        <p:nvSpPr>
          <p:cNvPr id="13" name="Text 10"/>
          <p:cNvSpPr/>
          <p:nvPr/>
        </p:nvSpPr>
        <p:spPr>
          <a:xfrm>
            <a:off x="5462945" y="2316361"/>
            <a:ext cx="1903571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Critical Findings: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5462945" y="2645569"/>
            <a:ext cx="3750231" cy="730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 shows a strong positive correlation with Salary (darker red), confirming that older individuals tend to earn more.</a:t>
            </a:r>
            <a:endParaRPr lang="en-US" sz="1150" dirty="0"/>
          </a:p>
        </p:txBody>
      </p:sp>
      <p:sp>
        <p:nvSpPr>
          <p:cNvPr id="15" name="Text 12"/>
          <p:cNvSpPr/>
          <p:nvPr/>
        </p:nvSpPr>
        <p:spPr>
          <a:xfrm>
            <a:off x="5462945" y="3429595"/>
            <a:ext cx="3750231" cy="730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Intelligence/Education shows a strong positive correlation with Salary, validating the education-income relationship.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5462945" y="4213622"/>
            <a:ext cx="3750231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Occupation and Management roles show moderate to strong positive correlations with Salary, indicating that job type significantly influences income.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5462945" y="5241250"/>
            <a:ext cx="3750231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diagonal (self-correlations) are all 1.0 (darkest red), which is expected.</a:t>
            </a:r>
            <a:endParaRPr lang="en-US" sz="1150" dirty="0"/>
          </a:p>
        </p:txBody>
      </p:sp>
      <p:sp>
        <p:nvSpPr>
          <p:cNvPr id="18" name="Shape 15"/>
          <p:cNvSpPr/>
          <p:nvPr/>
        </p:nvSpPr>
        <p:spPr>
          <a:xfrm>
            <a:off x="9532977" y="2148840"/>
            <a:ext cx="4130993" cy="3747135"/>
          </a:xfrm>
          <a:prstGeom prst="roundRect">
            <a:avLst>
              <a:gd name="adj" fmla="val 1952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9517737" y="2148840"/>
            <a:ext cx="60960" cy="3747135"/>
          </a:xfrm>
          <a:prstGeom prst="roundRect">
            <a:avLst>
              <a:gd name="adj" fmla="val 224838"/>
            </a:avLst>
          </a:prstGeom>
          <a:solidFill>
            <a:srgbClr val="84C1FA"/>
          </a:solidFill>
          <a:ln/>
        </p:spPr>
      </p:sp>
      <p:sp>
        <p:nvSpPr>
          <p:cNvPr id="20" name="Text 17"/>
          <p:cNvSpPr/>
          <p:nvPr/>
        </p:nvSpPr>
        <p:spPr>
          <a:xfrm>
            <a:off x="9746218" y="2316361"/>
            <a:ext cx="1903571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Insight: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9746218" y="2645569"/>
            <a:ext cx="3750231" cy="1218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Multiple features work together to predict income. The strongest predictors are Age, Education, Occupation, and Management status. These features are relatively independent of each other, making them valuable for a diverse prediction model.</a:t>
            </a:r>
            <a:endParaRPr lang="en-US" sz="1150" dirty="0"/>
          </a:p>
        </p:txBody>
      </p:sp>
      <p:sp>
        <p:nvSpPr>
          <p:cNvPr id="22" name="Shape 19"/>
          <p:cNvSpPr/>
          <p:nvPr/>
        </p:nvSpPr>
        <p:spPr>
          <a:xfrm>
            <a:off x="966430" y="6048256"/>
            <a:ext cx="4130993" cy="1151453"/>
          </a:xfrm>
          <a:prstGeom prst="roundRect">
            <a:avLst>
              <a:gd name="adj" fmla="val 6353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951190" y="6048256"/>
            <a:ext cx="60960" cy="1151453"/>
          </a:xfrm>
          <a:prstGeom prst="roundRect">
            <a:avLst>
              <a:gd name="adj" fmla="val 224838"/>
            </a:avLst>
          </a:prstGeom>
          <a:solidFill>
            <a:srgbClr val="84C1FA"/>
          </a:solidFill>
          <a:ln/>
        </p:spPr>
      </p:sp>
      <p:sp>
        <p:nvSpPr>
          <p:cNvPr id="24" name="Text 21"/>
          <p:cNvSpPr/>
          <p:nvPr/>
        </p:nvSpPr>
        <p:spPr>
          <a:xfrm>
            <a:off x="1179671" y="6215777"/>
            <a:ext cx="1903571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Implication:</a:t>
            </a:r>
            <a:endParaRPr lang="en-US" sz="1450" dirty="0"/>
          </a:p>
        </p:txBody>
      </p:sp>
      <p:sp>
        <p:nvSpPr>
          <p:cNvPr id="25" name="Text 22"/>
          <p:cNvSpPr/>
          <p:nvPr/>
        </p:nvSpPr>
        <p:spPr>
          <a:xfrm>
            <a:off x="1179671" y="6544985"/>
            <a:ext cx="3750231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multi-feature approach using these correlated variables will provide robust income predictions.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9421"/>
          </a:xfrm>
          <a:prstGeom prst="roundRect">
            <a:avLst>
              <a:gd name="adj" fmla="val 3446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73660" dir="2700000" algn="bl" rotWithShape="0">
              <a:srgbClr val="BBD9F5">
                <a:alpha val="100000"/>
              </a:srgbClr>
            </a:outerShdw>
          </a:effectLst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942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9421"/>
          </a:xfrm>
          <a:prstGeom prst="roundRect">
            <a:avLst>
              <a:gd name="adj" fmla="val 3446"/>
            </a:avLst>
          </a:prstGeom>
          <a:solidFill>
            <a:srgbClr val="FFFFFF">
              <a:alpha val="85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2003107" y="753785"/>
            <a:ext cx="10624185" cy="579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3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Tuning KNN: The Quest for Optimal Performance</a:t>
            </a:r>
            <a:endParaRPr lang="en-US" sz="3650" dirty="0"/>
          </a:p>
        </p:txBody>
      </p:sp>
      <p:sp>
        <p:nvSpPr>
          <p:cNvPr id="6" name="Shape 3"/>
          <p:cNvSpPr/>
          <p:nvPr/>
        </p:nvSpPr>
        <p:spPr>
          <a:xfrm>
            <a:off x="1082516" y="1611392"/>
            <a:ext cx="6139934" cy="3682365"/>
          </a:xfrm>
          <a:prstGeom prst="roundRect">
            <a:avLst>
              <a:gd name="adj" fmla="val 4533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290757" y="1819632"/>
            <a:ext cx="2318028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Insight: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290757" y="2220516"/>
            <a:ext cx="5723453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line plot shows how the number of misclassified samples varies as we change the K value in the K-Nearest Neighbors algorithm. This optimization process is crucial for achieving the best model performance.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407831" y="1611392"/>
            <a:ext cx="6140053" cy="3682365"/>
          </a:xfrm>
          <a:prstGeom prst="roundRect">
            <a:avLst>
              <a:gd name="adj" fmla="val 4533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16071" y="1819632"/>
            <a:ext cx="2318028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Critical Findings: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7616071" y="2220516"/>
            <a:ext cx="572357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 K=1, the model misclassifies approximately 1,750 samples (high error rate).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7616071" y="2878812"/>
            <a:ext cx="572357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 K increases from 1 to 5, misclassification drops dramatically, reaching around 1,500 samples.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616071" y="3537109"/>
            <a:ext cx="5723573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curve stabilizes between K=5 and K=20, with the optimal point at K=16, where misclassification reaches its minimum of approximately 1,415 samples.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7616071" y="4492109"/>
            <a:ext cx="572357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Beyond K=16, the error rate slightly increases, indicating overfitting or loss of local pattern sensitivity.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82516" y="5479137"/>
            <a:ext cx="6139934" cy="2004179"/>
          </a:xfrm>
          <a:prstGeom prst="roundRect">
            <a:avLst>
              <a:gd name="adj" fmla="val 8328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1290757" y="5687378"/>
            <a:ext cx="2318028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Insight: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1290757" y="6088261"/>
            <a:ext cx="5723453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K=16 represents the sweet spot where the model balances between underfitting (too small K) and overfitting (too large K). This value captures the local neighborhood patterns effectively while maintaining generalization.</a:t>
            </a:r>
            <a:endParaRPr lang="en-US" sz="1450" dirty="0"/>
          </a:p>
        </p:txBody>
      </p:sp>
      <p:sp>
        <p:nvSpPr>
          <p:cNvPr id="18" name="Shape 15"/>
          <p:cNvSpPr/>
          <p:nvPr/>
        </p:nvSpPr>
        <p:spPr>
          <a:xfrm>
            <a:off x="7407831" y="5479137"/>
            <a:ext cx="6140053" cy="2004179"/>
          </a:xfrm>
          <a:prstGeom prst="roundRect">
            <a:avLst>
              <a:gd name="adj" fmla="val 8328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616071" y="5687378"/>
            <a:ext cx="2318028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Implication: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7616071" y="6088261"/>
            <a:ext cx="5723573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optimization process demonstrates that careful hyperparameter tuning is essential for achieving maximum model accuracy. The final KNN model with K=16 achieves 84.36% accuracy.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1321</Words>
  <Application>Microsoft Office PowerPoint</Application>
  <PresentationFormat>Custom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Instrument Sans Semi Bold</vt:lpstr>
      <vt:lpstr>Arial</vt:lpstr>
      <vt:lpstr>Instrument Sans Medium</vt:lpstr>
      <vt:lpstr>Instrument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Vansh Kumar</cp:lastModifiedBy>
  <cp:revision>2</cp:revision>
  <dcterms:created xsi:type="dcterms:W3CDTF">2025-12-16T12:29:37Z</dcterms:created>
  <dcterms:modified xsi:type="dcterms:W3CDTF">2025-12-16T12:56:57Z</dcterms:modified>
</cp:coreProperties>
</file>